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2322DF8-F7FA-4D7B-B672-2F4D9AD7A533}"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96C25D3-E504-4F72-8B45-670DF685C90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2322DF8-F7FA-4D7B-B672-2F4D9AD7A533}"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96C25D3-E504-4F72-8B45-670DF685C90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2322DF8-F7FA-4D7B-B672-2F4D9AD7A533}"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96C25D3-E504-4F72-8B45-670DF685C90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2322DF8-F7FA-4D7B-B672-2F4D9AD7A533}"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96C25D3-E504-4F72-8B45-670DF685C90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2322DF8-F7FA-4D7B-B672-2F4D9AD7A533}" type="datetimeFigureOut">
              <a:rPr lang="ar-IQ" smtClean="0"/>
              <a:pPr/>
              <a:t>05/02/1433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96C25D3-E504-4F72-8B45-670DF685C90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2322DF8-F7FA-4D7B-B672-2F4D9AD7A533}"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96C25D3-E504-4F72-8B45-670DF685C90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2322DF8-F7FA-4D7B-B672-2F4D9AD7A533}" type="datetimeFigureOut">
              <a:rPr lang="ar-IQ" smtClean="0"/>
              <a:pPr/>
              <a:t>05/02/1433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96C25D3-E504-4F72-8B45-670DF685C90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2322DF8-F7FA-4D7B-B672-2F4D9AD7A533}" type="datetimeFigureOut">
              <a:rPr lang="ar-IQ" smtClean="0"/>
              <a:pPr/>
              <a:t>05/02/1433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96C25D3-E504-4F72-8B45-670DF685C90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2322DF8-F7FA-4D7B-B672-2F4D9AD7A533}" type="datetimeFigureOut">
              <a:rPr lang="ar-IQ" smtClean="0"/>
              <a:pPr/>
              <a:t>05/02/1433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96C25D3-E504-4F72-8B45-670DF685C90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2322DF8-F7FA-4D7B-B672-2F4D9AD7A533}"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96C25D3-E504-4F72-8B45-670DF685C90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2322DF8-F7FA-4D7B-B672-2F4D9AD7A533}" type="datetimeFigureOut">
              <a:rPr lang="ar-IQ" smtClean="0"/>
              <a:pPr/>
              <a:t>05/02/1433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96C25D3-E504-4F72-8B45-670DF685C907}"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2322DF8-F7FA-4D7B-B672-2F4D9AD7A533}" type="datetimeFigureOut">
              <a:rPr lang="ar-IQ" smtClean="0"/>
              <a:pPr/>
              <a:t>05/02/1433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6C25D3-E504-4F72-8B45-670DF685C90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العضلة الهيكلية</a:t>
            </a:r>
            <a:br>
              <a:rPr lang="ar-IQ" dirty="0" smtClean="0"/>
            </a:br>
            <a:r>
              <a:rPr lang="ar-IQ" dirty="0"/>
              <a:t/>
            </a:r>
            <a:br>
              <a:rPr lang="ar-IQ" dirty="0"/>
            </a:br>
            <a:r>
              <a:rPr lang="ar-IQ" dirty="0" smtClean="0"/>
              <a:t>أ.د </a:t>
            </a:r>
            <a:r>
              <a:rPr lang="ar-IQ" dirty="0" smtClean="0"/>
              <a:t>ياسين حبيب </a:t>
            </a:r>
            <a:r>
              <a:rPr lang="ar-IQ" smtClean="0"/>
              <a:t>عزال</a:t>
            </a:r>
            <a:r>
              <a:rPr lang="ar-IQ" dirty="0"/>
              <a:t/>
            </a:r>
            <a:br>
              <a:rPr lang="ar-IQ" dirty="0"/>
            </a:b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buNone/>
            </a:pPr>
            <a:r>
              <a:rPr lang="ar-IQ" dirty="0" smtClean="0"/>
              <a:t>تعد </a:t>
            </a:r>
            <a:r>
              <a:rPr lang="ar-IQ" dirty="0"/>
              <a:t>العضلة الهيكلية </a:t>
            </a:r>
            <a:r>
              <a:rPr lang="en-US" dirty="0"/>
              <a:t>Skeletal Muscle </a:t>
            </a:r>
            <a:r>
              <a:rPr lang="ar-IQ" dirty="0"/>
              <a:t>جزءًا من الجهاز العضلي وتشكل ما يقارب ٤٠٪ من وزن الجسم ويبلغ عدد العضلات الهيكلية ما يقارب ٤٧٥، وهي </a:t>
            </a:r>
            <a:r>
              <a:rPr lang="ar-IQ" dirty="0" err="1"/>
              <a:t>المسؤولة</a:t>
            </a:r>
            <a:r>
              <a:rPr lang="ar-IQ" dirty="0"/>
              <a:t> عن حركة جسم الإنسان الإرادية عن طريق انقباضها وانبساطها المتكرر، وتتوزع العضلات الهيكلية في مختلف أنحاء الجسم وتتباين في شكلها وحجمها وترتيب الألياف فيها، وفي هذا المقال سيتم التحدث عن تركيب العضلة الهيكلية وأبرز وظائفها.</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a:t>تركيب العضلة </a:t>
            </a:r>
            <a:r>
              <a:rPr lang="ar-IQ" dirty="0" smtClean="0"/>
              <a:t>الهيكلية</a:t>
            </a:r>
            <a:endParaRPr lang="ar-IQ" dirty="0"/>
          </a:p>
        </p:txBody>
      </p:sp>
      <p:sp>
        <p:nvSpPr>
          <p:cNvPr id="3" name="عنصر نائب للمحتوى 2"/>
          <p:cNvSpPr>
            <a:spLocks noGrp="1"/>
          </p:cNvSpPr>
          <p:nvPr>
            <p:ph idx="1"/>
          </p:nvPr>
        </p:nvSpPr>
        <p:spPr>
          <a:xfrm>
            <a:off x="357158" y="1285860"/>
            <a:ext cx="8429684" cy="4840303"/>
          </a:xfrm>
        </p:spPr>
        <p:txBody>
          <a:bodyPr>
            <a:normAutofit fontScale="92500"/>
          </a:bodyPr>
          <a:lstStyle/>
          <a:p>
            <a:pPr algn="just"/>
            <a:r>
              <a:rPr lang="ar-IQ" dirty="0"/>
              <a:t>تعد العضلة الهيكلية نسيج ذا بنية معقدة، والخلية الرئيسية في العضلة الهيكلية والتي تقوم بوظائف العضلة هي خلايا متعددة النواة مستطيلة تسمى الخلية العضلية </a:t>
            </a:r>
            <a:r>
              <a:rPr lang="en-US" dirty="0" err="1"/>
              <a:t>myofibers</a:t>
            </a:r>
            <a:r>
              <a:rPr lang="en-US" dirty="0"/>
              <a:t>، </a:t>
            </a:r>
            <a:r>
              <a:rPr lang="ar-IQ" dirty="0"/>
              <a:t>والتي يتراوح طولها بين ١ مم إلى ٣٠ سم، وتركيب العضلة الهيكلية هو:</a:t>
            </a:r>
          </a:p>
          <a:p>
            <a:pPr algn="just"/>
            <a:r>
              <a:rPr lang="ar-IQ" b="1" dirty="0"/>
              <a:t>الألياف العضلية:</a:t>
            </a:r>
            <a:r>
              <a:rPr lang="ar-IQ" dirty="0"/>
              <a:t> وهو تركيب العضلة الهيكلية المهم ويعد الوحدة الوظيفية فيها، وتتكون الألياف العضلية من خلايا أسطوانية طويلة تحتوي على مئاتٍ من </a:t>
            </a:r>
            <a:r>
              <a:rPr lang="ar-IQ" dirty="0" err="1"/>
              <a:t>الأنوية</a:t>
            </a:r>
            <a:r>
              <a:rPr lang="ar-IQ" dirty="0"/>
              <a:t> الطرفية، وتعد الخلايا المكونة للألياف العضلية أطول أنواع الخلايا في جسم الإنسان، والسبب وراء احتوائها على مئات من </a:t>
            </a:r>
            <a:r>
              <a:rPr lang="ar-IQ" dirty="0" err="1"/>
              <a:t>الأنوية</a:t>
            </a:r>
            <a:r>
              <a:rPr lang="ar-IQ" dirty="0"/>
              <a:t> أنها تكونت خلال المراحل الجنينية من اندماج عدة خلايا عضليةٍ معًا.</a:t>
            </a:r>
          </a:p>
          <a:p>
            <a:pPr>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92500" lnSpcReduction="20000"/>
          </a:bodyPr>
          <a:lstStyle/>
          <a:p>
            <a:pPr algn="just"/>
            <a:r>
              <a:rPr lang="ar-IQ" b="1" dirty="0" smtClean="0"/>
              <a:t>غمد الخلية العضلي </a:t>
            </a:r>
            <a:r>
              <a:rPr lang="en-US" b="1" dirty="0" err="1" smtClean="0"/>
              <a:t>Sarcolemma</a:t>
            </a:r>
            <a:r>
              <a:rPr lang="en-US" b="1" dirty="0" smtClean="0"/>
              <a:t>:</a:t>
            </a:r>
            <a:r>
              <a:rPr lang="en-US" dirty="0" smtClean="0"/>
              <a:t> </a:t>
            </a:r>
            <a:r>
              <a:rPr lang="ar-IQ" dirty="0" smtClean="0"/>
              <a:t>وهو تركيب العضلة الهيكلية الذي يشكل غلاف الخلية </a:t>
            </a:r>
            <a:r>
              <a:rPr lang="ar-IQ" dirty="0" err="1" smtClean="0"/>
              <a:t>الليفة</a:t>
            </a:r>
            <a:r>
              <a:rPr lang="ar-IQ" dirty="0" smtClean="0"/>
              <a:t> العضلية، ويتكون غمد الخلية العضلية من غشاء خلوي بلازمي ومن طبقة خارجية من الكولاجين .</a:t>
            </a:r>
          </a:p>
          <a:p>
            <a:pPr algn="just"/>
            <a:r>
              <a:rPr lang="ar-IQ" b="1" dirty="0" smtClean="0"/>
              <a:t>القسيم العضلة:</a:t>
            </a:r>
            <a:r>
              <a:rPr lang="ar-IQ" dirty="0" smtClean="0"/>
              <a:t> وهو أهم تركيب في العضلة الهيكلية والذي يشكل البنية التحتية للعضلة الهيكلية، ويعرف القسيم العضلي </a:t>
            </a:r>
            <a:r>
              <a:rPr lang="ar-IQ" dirty="0" err="1" smtClean="0"/>
              <a:t>بالساركومير</a:t>
            </a:r>
            <a:r>
              <a:rPr lang="ar-IQ" dirty="0" smtClean="0"/>
              <a:t> </a:t>
            </a:r>
            <a:r>
              <a:rPr lang="en-US" dirty="0" err="1" smtClean="0"/>
              <a:t>Sarcomere</a:t>
            </a:r>
            <a:r>
              <a:rPr lang="en-US" dirty="0" smtClean="0"/>
              <a:t>، </a:t>
            </a:r>
            <a:r>
              <a:rPr lang="ar-IQ" dirty="0" smtClean="0"/>
              <a:t>ويتكون </a:t>
            </a:r>
            <a:r>
              <a:rPr lang="ar-IQ" dirty="0" err="1" smtClean="0"/>
              <a:t>الساركومير</a:t>
            </a:r>
            <a:r>
              <a:rPr lang="ar-IQ" dirty="0" smtClean="0"/>
              <a:t> من مجموعة من البروتينات المعقدة وهي </a:t>
            </a:r>
            <a:r>
              <a:rPr lang="ar-IQ" dirty="0" err="1" smtClean="0"/>
              <a:t>الأكتين</a:t>
            </a:r>
            <a:r>
              <a:rPr lang="ar-IQ" dirty="0" smtClean="0"/>
              <a:t> ذات الخيوط الرفيعة </a:t>
            </a:r>
            <a:r>
              <a:rPr lang="ar-IQ" dirty="0" err="1" smtClean="0"/>
              <a:t>والمايوسين</a:t>
            </a:r>
            <a:r>
              <a:rPr lang="ar-IQ" dirty="0" smtClean="0"/>
              <a:t> ذات الخيوط السميكة، وتكمن أهميتها في انقباض العضلات.</a:t>
            </a:r>
          </a:p>
          <a:p>
            <a:pPr algn="just"/>
            <a:r>
              <a:rPr lang="ar-IQ" dirty="0" smtClean="0"/>
              <a:t>تترتب الألياف العضلية بشكلٍ متوازٍ في العضلة ويُحيط </a:t>
            </a:r>
            <a:r>
              <a:rPr lang="ar-IQ" dirty="0" err="1" smtClean="0"/>
              <a:t>بها</a:t>
            </a:r>
            <a:r>
              <a:rPr lang="ar-IQ" dirty="0" smtClean="0"/>
              <a:t> النسيج </a:t>
            </a:r>
            <a:r>
              <a:rPr lang="ar-IQ" dirty="0" err="1" smtClean="0"/>
              <a:t>الضام</a:t>
            </a:r>
            <a:r>
              <a:rPr lang="ar-IQ" dirty="0" smtClean="0"/>
              <a:t>، وكل مجموعة من الألياف تترتب في مجموعة حُزم، ويحيط بين هذه الحزم </a:t>
            </a:r>
            <a:r>
              <a:rPr lang="ar-IQ" dirty="0"/>
              <a:t>الأعصاب </a:t>
            </a:r>
            <a:r>
              <a:rPr lang="ar-IQ" dirty="0" err="1" smtClean="0"/>
              <a:t>والاوعية</a:t>
            </a:r>
            <a:r>
              <a:rPr lang="ar-IQ" dirty="0" smtClean="0"/>
              <a:t> الدموية وألياف </a:t>
            </a:r>
            <a:r>
              <a:rPr lang="ar-IQ" dirty="0"/>
              <a:t>الكولاجين.</a:t>
            </a:r>
          </a:p>
          <a:p>
            <a:pPr>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a:t>وظائف العضلة </a:t>
            </a:r>
            <a:r>
              <a:rPr lang="ar-IQ" dirty="0" smtClean="0"/>
              <a:t>الهيكلية</a:t>
            </a:r>
            <a:endParaRPr lang="ar-IQ" dirty="0"/>
          </a:p>
        </p:txBody>
      </p:sp>
      <p:sp>
        <p:nvSpPr>
          <p:cNvPr id="3" name="عنصر نائب للمحتوى 2"/>
          <p:cNvSpPr>
            <a:spLocks noGrp="1"/>
          </p:cNvSpPr>
          <p:nvPr>
            <p:ph idx="1"/>
          </p:nvPr>
        </p:nvSpPr>
        <p:spPr>
          <a:xfrm>
            <a:off x="457200" y="1357298"/>
            <a:ext cx="8229600" cy="4768865"/>
          </a:xfrm>
        </p:spPr>
        <p:txBody>
          <a:bodyPr>
            <a:normAutofit fontScale="77500" lnSpcReduction="20000"/>
          </a:bodyPr>
          <a:lstStyle/>
          <a:p>
            <a:pPr algn="just"/>
            <a:r>
              <a:rPr lang="ar-IQ" dirty="0"/>
              <a:t>قد تم التعرف على تركيب العضلة الهيكلية والذي سيساعد في فهم وظائفها ومن المعروف أنَّ الشكل </a:t>
            </a:r>
            <a:r>
              <a:rPr lang="ar-IQ" dirty="0" err="1"/>
              <a:t>يلائم</a:t>
            </a:r>
            <a:r>
              <a:rPr lang="ar-IQ" dirty="0"/>
              <a:t> الوظيفة، ولا تقتصر وظائف العضلة الهيكلية على الحركة فقط بل لها وظائف عدة، وأبرز وظائف العضلة الهيكلية:</a:t>
            </a:r>
          </a:p>
          <a:p>
            <a:pPr algn="just"/>
            <a:r>
              <a:rPr lang="ar-IQ" b="1" dirty="0"/>
              <a:t>الحركات </a:t>
            </a:r>
            <a:r>
              <a:rPr lang="ar-IQ" b="1" dirty="0" err="1"/>
              <a:t>الإرداية</a:t>
            </a:r>
            <a:r>
              <a:rPr lang="ar-IQ" b="1" dirty="0"/>
              <a:t>:</a:t>
            </a:r>
            <a:r>
              <a:rPr lang="ar-IQ" dirty="0"/>
              <a:t> وتشمل حركة تمديد الذراعين والكتابة والركض والمشي وغيرها من الحركات الأخرى.</a:t>
            </a:r>
          </a:p>
          <a:p>
            <a:pPr algn="just"/>
            <a:r>
              <a:rPr lang="ar-IQ" b="1" dirty="0"/>
              <a:t>الحفاظ على توازن الجسم:</a:t>
            </a:r>
            <a:r>
              <a:rPr lang="ar-IQ" dirty="0"/>
              <a:t> فالعضلة الألوية الكبرى تساعد على الوقوف والحفاظ على الجسم في وضعٍ منتصب، والعضلة </a:t>
            </a:r>
            <a:r>
              <a:rPr lang="ar-IQ" dirty="0" err="1"/>
              <a:t>الخياطية</a:t>
            </a:r>
            <a:r>
              <a:rPr lang="ar-IQ" dirty="0"/>
              <a:t> </a:t>
            </a:r>
            <a:r>
              <a:rPr lang="en-US" dirty="0"/>
              <a:t>Sartorius </a:t>
            </a:r>
            <a:r>
              <a:rPr lang="ar-IQ" dirty="0"/>
              <a:t>هي أطول عضلة في جسم الإنسان وتوجد في الفخذ ومع العضلات الأخرى في الفخذ تساعد في حركة الساق وحفظ توازنه.</a:t>
            </a:r>
          </a:p>
          <a:p>
            <a:pPr algn="just"/>
            <a:r>
              <a:rPr lang="ar-IQ" b="1" dirty="0"/>
              <a:t>توفير الدعم والحماية للأعضاء الداخلية:</a:t>
            </a:r>
            <a:r>
              <a:rPr lang="ar-IQ" dirty="0"/>
              <a:t> فأعضاء البطن </a:t>
            </a:r>
            <a:r>
              <a:rPr lang="ar-IQ" dirty="0" err="1"/>
              <a:t>الحشوية</a:t>
            </a:r>
            <a:r>
              <a:rPr lang="ar-IQ" dirty="0"/>
              <a:t> ترتكز على العضلات الهيكلية والتي توفر الدعم والحماية له.</a:t>
            </a:r>
          </a:p>
          <a:p>
            <a:pPr algn="just"/>
            <a:r>
              <a:rPr lang="ar-IQ" b="1" dirty="0"/>
              <a:t>حفظ درجة حرارة الجسم:</a:t>
            </a:r>
            <a:r>
              <a:rPr lang="ar-IQ" dirty="0"/>
              <a:t> فعندما تنقبض العضلة الهيكلية وتتحرك </a:t>
            </a:r>
            <a:r>
              <a:rPr lang="ar-IQ" dirty="0" err="1"/>
              <a:t>ستتطلق</a:t>
            </a:r>
            <a:r>
              <a:rPr lang="ar-IQ" dirty="0"/>
              <a:t> طاقة على شكل حرارة، وهذا يفسر السبب وراء الشعور بارتفاع حرارة الجسم بعد القيام بالحركة وممارسة الرياضة.</a:t>
            </a:r>
          </a:p>
          <a:p>
            <a:pPr>
              <a:buNone/>
            </a:pP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163</Words>
  <Application>Microsoft Office PowerPoint</Application>
  <PresentationFormat>عرض على الشاشة (3:4)‏</PresentationFormat>
  <Paragraphs>14</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العضلة الهيكلية  أ.د ياسين حبيب عزال </vt:lpstr>
      <vt:lpstr>الشريحة 2</vt:lpstr>
      <vt:lpstr>تركيب العضلة الهيكلية</vt:lpstr>
      <vt:lpstr>الشريحة 4</vt:lpstr>
      <vt:lpstr>وظائف العضلة الهيكلية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العضلة الهيكلية  أ.د فلاح مهدي عبود  </dc:title>
  <dc:creator>د. فلاح</dc:creator>
  <cp:lastModifiedBy>mustafa</cp:lastModifiedBy>
  <cp:revision>2</cp:revision>
  <dcterms:created xsi:type="dcterms:W3CDTF">2018-12-11T17:54:28Z</dcterms:created>
  <dcterms:modified xsi:type="dcterms:W3CDTF">2011-12-29T23:55:43Z</dcterms:modified>
</cp:coreProperties>
</file>